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9" r:id="rId5"/>
    <p:sldMasterId id="2147483684" r:id="rId6"/>
    <p:sldMasterId id="2147483724" r:id="rId7"/>
  </p:sldMasterIdLst>
  <p:notesMasterIdLst>
    <p:notesMasterId r:id="rId29"/>
  </p:notesMasterIdLst>
  <p:handoutMasterIdLst>
    <p:handoutMasterId r:id="rId30"/>
  </p:handoutMasterIdLst>
  <p:sldIdLst>
    <p:sldId id="2147477316" r:id="rId8"/>
    <p:sldId id="2147477267" r:id="rId9"/>
    <p:sldId id="2147477261" r:id="rId10"/>
    <p:sldId id="2147477318" r:id="rId11"/>
    <p:sldId id="2147477320" r:id="rId12"/>
    <p:sldId id="2147477321" r:id="rId13"/>
    <p:sldId id="2147477322" r:id="rId14"/>
    <p:sldId id="2147477335" r:id="rId15"/>
    <p:sldId id="2147477325" r:id="rId16"/>
    <p:sldId id="2147477324" r:id="rId17"/>
    <p:sldId id="2147477315" r:id="rId18"/>
    <p:sldId id="2147477326" r:id="rId19"/>
    <p:sldId id="2147477327" r:id="rId20"/>
    <p:sldId id="2147477331" r:id="rId21"/>
    <p:sldId id="2147477332" r:id="rId22"/>
    <p:sldId id="2147477328" r:id="rId23"/>
    <p:sldId id="2147477329" r:id="rId24"/>
    <p:sldId id="2147477330" r:id="rId25"/>
    <p:sldId id="2147477323" r:id="rId26"/>
    <p:sldId id="2147477334" r:id="rId27"/>
    <p:sldId id="2147477333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2D"/>
    <a:srgbClr val="002E6D"/>
    <a:srgbClr val="EAF6FF"/>
    <a:srgbClr val="203F79"/>
    <a:srgbClr val="95D2FF"/>
    <a:srgbClr val="AAADBA"/>
    <a:srgbClr val="6682A7"/>
    <a:srgbClr val="DDD4CC"/>
    <a:srgbClr val="B2B5B4"/>
    <a:srgbClr val="898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88450" autoAdjust="0"/>
  </p:normalViewPr>
  <p:slideViewPr>
    <p:cSldViewPr snapToGrid="0" snapToObjects="1">
      <p:cViewPr varScale="1">
        <p:scale>
          <a:sx n="120" d="100"/>
          <a:sy n="120" d="100"/>
        </p:scale>
        <p:origin x="96" y="6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65316-E192-364D-9A21-6289E1D627C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97708-B27D-1041-906E-7C867E50A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292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3923A-D880-FE40-B1B6-D70AFE6E735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9BCF2-9CC7-2144-9EF1-050220F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08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BCF2-9CC7-2144-9EF1-050220F028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BCF2-9CC7-2144-9EF1-050220F028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8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426960"/>
            <a:ext cx="6854092" cy="746797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198119"/>
            <a:ext cx="6854092" cy="662720"/>
          </a:xfrm>
        </p:spPr>
        <p:txBody>
          <a:bodyPr>
            <a:normAutofit/>
          </a:bodyPr>
          <a:lstStyle>
            <a:lvl1pPr marL="0" indent="0" algn="l">
              <a:buNone/>
              <a:defRPr sz="2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1" y="2795859"/>
            <a:ext cx="6594963" cy="63918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Presenter Name(s)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953226"/>
            <a:ext cx="2149230" cy="37385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DDD4C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153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426960"/>
            <a:ext cx="6854092" cy="746797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002E6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198119"/>
            <a:ext cx="6854092" cy="662720"/>
          </a:xfrm>
        </p:spPr>
        <p:txBody>
          <a:bodyPr>
            <a:normAutofit/>
          </a:bodyPr>
          <a:lstStyle>
            <a:lvl1pPr marL="0" indent="0" algn="l">
              <a:buNone/>
              <a:defRPr sz="2800" i="1">
                <a:solidFill>
                  <a:srgbClr val="002E6D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1" y="2795859"/>
            <a:ext cx="6594963" cy="63918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Presenter Name(s)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953226"/>
            <a:ext cx="2149230" cy="37385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1142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7AF870-067C-4D43-93AB-DA7919BB79A7}"/>
              </a:ext>
            </a:extLst>
          </p:cNvPr>
          <p:cNvSpPr/>
          <p:nvPr userDrawn="1"/>
        </p:nvSpPr>
        <p:spPr>
          <a:xfrm>
            <a:off x="0" y="4427696"/>
            <a:ext cx="9144000" cy="7158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flipV="1">
            <a:off x="0" y="4427696"/>
            <a:ext cx="9144000" cy="342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792" y="4540932"/>
            <a:ext cx="1281600" cy="4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DAF6FA-7695-594A-857E-0A0F4FCE8FA4}"/>
              </a:ext>
            </a:extLst>
          </p:cNvPr>
          <p:cNvSpPr/>
          <p:nvPr userDrawn="1"/>
        </p:nvSpPr>
        <p:spPr>
          <a:xfrm>
            <a:off x="0" y="0"/>
            <a:ext cx="1755901" cy="514350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19866" y="324059"/>
            <a:ext cx="6283569" cy="857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19865" y="1318231"/>
            <a:ext cx="6283570" cy="339447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accent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accent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accent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accent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755901" y="0"/>
            <a:ext cx="45719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59" y="4475465"/>
            <a:ext cx="1281600" cy="4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9489" y="1483927"/>
            <a:ext cx="5365531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99489" y="458228"/>
            <a:ext cx="5365531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47091" cy="51435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9489" y="1483927"/>
            <a:ext cx="5365531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99489" y="458228"/>
            <a:ext cx="5365531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4726" cy="2648607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7636" y="2722179"/>
            <a:ext cx="3654726" cy="2421321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7655" y="458228"/>
            <a:ext cx="9007365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DF0C1B-1484-8D44-BCA2-4515D7B831F8}"/>
              </a:ext>
            </a:extLst>
          </p:cNvPr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2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152501-0F08-4346-B718-6E8F83824B15}"/>
              </a:ext>
            </a:extLst>
          </p:cNvPr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57200" y="1200150"/>
            <a:ext cx="8229600" cy="29027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E6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8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AC4A4D-CBB8-2941-915D-8FD7EDBE829B}"/>
              </a:ext>
            </a:extLst>
          </p:cNvPr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86" y="2057433"/>
            <a:ext cx="2778428" cy="10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41C92D-E94C-3F40-E135-A32C86A27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3300" y="1442351"/>
            <a:ext cx="4732020" cy="732893"/>
          </a:xfrm>
        </p:spPr>
        <p:txBody>
          <a:bodyPr wrap="square" anchor="b">
            <a:spAutoFit/>
          </a:bodyPr>
          <a:lstStyle>
            <a:lvl1pPr algn="l" fontAlgn="t">
              <a:defRPr sz="4500"/>
            </a:lvl1pPr>
          </a:lstStyle>
          <a:p>
            <a:r>
              <a:rPr lang="en-US"/>
              <a:t>Cover title.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DF6698-8D9A-A5DA-B8CC-F644A0225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43300" y="2428057"/>
            <a:ext cx="4732006" cy="310470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 b="1" i="0" cap="all" spc="23" baseline="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  <p:pic>
        <p:nvPicPr>
          <p:cNvPr id="2" name="Picture 1" descr="CreightonUniv_White.png">
            <a:extLst>
              <a:ext uri="{FF2B5EF4-FFF2-40B4-BE49-F238E27FC236}">
                <a16:creationId xmlns:a16="http://schemas.microsoft.com/office/drawing/2014/main" id="{A8EE274F-C659-E162-1B89-6993C1A19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43956"/>
            <a:ext cx="2228849" cy="8312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AAEF90-45D9-9B94-E491-6846B922C2EC}"/>
              </a:ext>
            </a:extLst>
          </p:cNvPr>
          <p:cNvCxnSpPr>
            <a:cxnSpLocks/>
          </p:cNvCxnSpPr>
          <p:nvPr userDrawn="1"/>
        </p:nvCxnSpPr>
        <p:spPr>
          <a:xfrm>
            <a:off x="3200400" y="921543"/>
            <a:ext cx="0" cy="307895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780698-6844-B009-70FF-0FE1E52D692E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7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DCAC54-506A-1542-9977-0F9BADFC6C7D}"/>
              </a:ext>
            </a:extLst>
          </p:cNvPr>
          <p:cNvSpPr/>
          <p:nvPr userDrawn="1"/>
        </p:nvSpPr>
        <p:spPr>
          <a:xfrm>
            <a:off x="0" y="4461985"/>
            <a:ext cx="9144000" cy="7023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 flipV="1">
            <a:off x="0" y="4427696"/>
            <a:ext cx="9144000" cy="3428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0" name="Picture 9" descr="CreightonUniv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24" y="4561524"/>
            <a:ext cx="1155222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6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la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C9FB7-0D09-53FA-E708-CE2EB8546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D108A-D0F2-A1C3-AFA3-6D9CDF6ED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523" y="-135565"/>
            <a:ext cx="3279494" cy="55751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D8C993-D003-E065-0FED-2F670F7528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074180"/>
            <a:ext cx="5985510" cy="732893"/>
          </a:xfrm>
        </p:spPr>
        <p:txBody>
          <a:bodyPr wrap="square" anchor="b">
            <a:spAutoFit/>
          </a:bodyPr>
          <a:lstStyle>
            <a:lvl1pPr algn="l" fontAlgn="t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Cover title.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39F071-857B-6DB0-2CAE-47F03561D8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2047582"/>
            <a:ext cx="5985510" cy="310470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 b="1" i="0" cap="all" spc="2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  <p:pic>
        <p:nvPicPr>
          <p:cNvPr id="14" name="Picture 13" descr="CreightonUniv_White.png">
            <a:extLst>
              <a:ext uri="{FF2B5EF4-FFF2-40B4-BE49-F238E27FC236}">
                <a16:creationId xmlns:a16="http://schemas.microsoft.com/office/drawing/2014/main" id="{DE0045B4-C999-4579-4EF1-C91B7D9C58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706821"/>
            <a:ext cx="1610916" cy="6008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D6C72-8043-FA1C-DEF3-77E43150801A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453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hield"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D8C993-D003-E065-0FED-2F670F7528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074179"/>
            <a:ext cx="7402831" cy="732893"/>
          </a:xfrm>
        </p:spPr>
        <p:txBody>
          <a:bodyPr wrap="square" anchor="b">
            <a:spAutoFit/>
          </a:bodyPr>
          <a:lstStyle>
            <a:lvl1pPr algn="l" fontAlgn="t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Cover title.</a:t>
            </a:r>
          </a:p>
        </p:txBody>
      </p:sp>
      <p:pic>
        <p:nvPicPr>
          <p:cNvPr id="14" name="Picture 13" descr="CreightonUniv_White.png">
            <a:extLst>
              <a:ext uri="{FF2B5EF4-FFF2-40B4-BE49-F238E27FC236}">
                <a16:creationId xmlns:a16="http://schemas.microsoft.com/office/drawing/2014/main" id="{DE0045B4-C999-4579-4EF1-C91B7D9C5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706821"/>
            <a:ext cx="1610916" cy="600819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ECA570E3-78D5-C265-1BDC-51FF6041FF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-171450"/>
            <a:ext cx="3886200" cy="477581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170105D-AC8D-8F1B-916B-A4BFA5B7F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2047582"/>
            <a:ext cx="5985510" cy="310470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 b="1" i="0" cap="all" spc="2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</p:spTree>
    <p:extLst>
      <p:ext uri="{BB962C8B-B14F-4D97-AF65-F5344CB8AC3E}">
        <p14:creationId xmlns:p14="http://schemas.microsoft.com/office/powerpoint/2010/main" val="77443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58E3853-CD38-FA34-30D6-519312F64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572001" y="-90768"/>
            <a:ext cx="4614449" cy="52380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41C92D-E94C-3F40-E135-A32C86A27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842894"/>
            <a:ext cx="8479212" cy="715581"/>
          </a:xfrm>
        </p:spPr>
        <p:txBody>
          <a:bodyPr wrap="square" anchor="b">
            <a:spAutoFit/>
          </a:bodyPr>
          <a:lstStyle>
            <a:lvl1pPr algn="ctr">
              <a:defRPr sz="4500"/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DF6698-8D9A-A5DA-B8CC-F644A0225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394" y="2782048"/>
            <a:ext cx="8479212" cy="310470"/>
          </a:xfrm>
        </p:spPr>
        <p:txBody>
          <a:bodyPr wrap="square">
            <a:spAutoFit/>
          </a:bodyPr>
          <a:lstStyle>
            <a:lvl1pPr marL="0" indent="0" algn="ctr">
              <a:buNone/>
              <a:defRPr sz="1575" b="1" i="0" cap="all" spc="23" baseline="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C691B8-CFCB-593A-5B82-D553809E3D7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dark"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41D03-A612-B361-00DA-44DC80765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600000">
            <a:off x="6278818" y="-286629"/>
            <a:ext cx="2791868" cy="5690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243F9-AEA5-F105-CC48-918D20841D9B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0B034C3-F8B3-17A0-C8E5-CCE3963A1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842894"/>
            <a:ext cx="8479212" cy="715581"/>
          </a:xfrm>
        </p:spPr>
        <p:txBody>
          <a:bodyPr wrap="square" anchor="b">
            <a:spAutoFit/>
          </a:bodyPr>
          <a:lstStyle>
            <a:lvl1pPr algn="ctr">
              <a:defRPr sz="4500"/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09F074-93E7-FEA6-DDE4-EC06D189E5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394" y="2782048"/>
            <a:ext cx="8479212" cy="310470"/>
          </a:xfrm>
        </p:spPr>
        <p:txBody>
          <a:bodyPr wrap="square">
            <a:spAutoFit/>
          </a:bodyPr>
          <a:lstStyle>
            <a:lvl1pPr marL="0" indent="0" algn="ctr">
              <a:buNone/>
              <a:defRPr sz="1575" b="1" i="0" cap="all" spc="23" baseline="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</p:spTree>
    <p:extLst>
      <p:ext uri="{BB962C8B-B14F-4D97-AF65-F5344CB8AC3E}">
        <p14:creationId xmlns:p14="http://schemas.microsoft.com/office/powerpoint/2010/main" val="182579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F4356E-56B4-F51F-8E53-C24DE90AF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6120138" y="1695073"/>
            <a:ext cx="2888784" cy="34627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41C92D-E94C-3F40-E135-A32C86A27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842894"/>
            <a:ext cx="8479212" cy="715581"/>
          </a:xfrm>
        </p:spPr>
        <p:txBody>
          <a:bodyPr wrap="square" anchor="b">
            <a:spAutoFit/>
          </a:bodyPr>
          <a:lstStyle>
            <a:lvl1pPr algn="l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DF6698-8D9A-A5DA-B8CC-F644A0225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394" y="2782048"/>
            <a:ext cx="8479212" cy="310470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 b="1" i="0" cap="all" spc="23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C691B8-CFCB-593A-5B82-D553809E3D7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5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41D03-A612-B361-00DA-44DC80765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600000">
            <a:off x="6281837" y="-286629"/>
            <a:ext cx="2785830" cy="5690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243F9-AEA5-F105-CC48-918D20841D9B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0B034C3-F8B3-17A0-C8E5-CCE3963A1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842894"/>
            <a:ext cx="8479212" cy="715581"/>
          </a:xfrm>
        </p:spPr>
        <p:txBody>
          <a:bodyPr wrap="square" anchor="b">
            <a:spAutoFit/>
          </a:bodyPr>
          <a:lstStyle>
            <a:lvl1pPr algn="ctr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09F074-93E7-FEA6-DDE4-EC06D189E5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394" y="2782048"/>
            <a:ext cx="8479212" cy="310470"/>
          </a:xfrm>
        </p:spPr>
        <p:txBody>
          <a:bodyPr wrap="square">
            <a:spAutoFit/>
          </a:bodyPr>
          <a:lstStyle>
            <a:lvl1pPr marL="0" indent="0" algn="ctr">
              <a:buNone/>
              <a:defRPr sz="1575" b="1" i="0" cap="all" spc="23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</p:spTree>
    <p:extLst>
      <p:ext uri="{BB962C8B-B14F-4D97-AF65-F5344CB8AC3E}">
        <p14:creationId xmlns:p14="http://schemas.microsoft.com/office/powerpoint/2010/main" val="3736877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101BC7-7554-FEBC-B368-72E434592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6608659" y="885850"/>
            <a:ext cx="2462027" cy="436716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243F9-AEA5-F105-CC48-918D20841D9B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0B034C3-F8B3-17A0-C8E5-CCE3963A1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842894"/>
            <a:ext cx="8479212" cy="715581"/>
          </a:xfrm>
        </p:spPr>
        <p:txBody>
          <a:bodyPr wrap="square" anchor="b">
            <a:spAutoFit/>
          </a:bodyPr>
          <a:lstStyle>
            <a:lvl1pPr algn="l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09F074-93E7-FEA6-DDE4-EC06D189E5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394" y="2782048"/>
            <a:ext cx="8479212" cy="310470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 b="1" i="0" cap="all" spc="23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Subtitle.</a:t>
            </a:r>
          </a:p>
        </p:txBody>
      </p:sp>
    </p:spTree>
    <p:extLst>
      <p:ext uri="{BB962C8B-B14F-4D97-AF65-F5344CB8AC3E}">
        <p14:creationId xmlns:p14="http://schemas.microsoft.com/office/powerpoint/2010/main" val="360080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r statem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10FECA-EA32-9AD5-266F-AC3B212A4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559" y="-196522"/>
            <a:ext cx="3256791" cy="5536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0C0F3-098E-9356-EDCE-D05824CABD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162035"/>
            <a:ext cx="7886700" cy="715581"/>
          </a:xfrm>
        </p:spPr>
        <p:txBody>
          <a:bodyPr wrap="square" anchor="b">
            <a:spAutoFit/>
          </a:bodyPr>
          <a:lstStyle>
            <a:lvl1pPr algn="ctr">
              <a:defRPr sz="4500"/>
            </a:lvl1pPr>
          </a:lstStyle>
          <a:p>
            <a:r>
              <a:rPr lang="en-US"/>
              <a:t>Section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D37EE-77E6-6F06-8798-C33DDD0899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2905414"/>
            <a:ext cx="7886700" cy="310470"/>
          </a:xfrm>
        </p:spPr>
        <p:txBody>
          <a:bodyPr wrap="square">
            <a:spAutoFit/>
          </a:bodyPr>
          <a:lstStyle>
            <a:lvl1pPr marL="0" indent="0" algn="ctr">
              <a:buNone/>
              <a:defRPr sz="1575" b="1" i="0" cap="all" spc="23" baseline="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err="1"/>
              <a:t>SUBtitle</a:t>
            </a:r>
            <a:r>
              <a:rPr lang="en-US"/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59486A-DA5E-BE4A-039E-AEF10E2DA928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3566C-7D5F-A5FC-A3D5-DB5D0A4E97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059855"/>
            <a:ext cx="7886700" cy="807014"/>
          </a:xfrm>
        </p:spPr>
        <p:txBody>
          <a:bodyPr>
            <a:normAutofit/>
          </a:bodyPr>
          <a:lstStyle>
            <a:lvl1pPr algn="ctr">
              <a:defRPr sz="4050" i="1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2-3 word callout.</a:t>
            </a:r>
          </a:p>
        </p:txBody>
      </p:sp>
    </p:spTree>
    <p:extLst>
      <p:ext uri="{BB962C8B-B14F-4D97-AF65-F5344CB8AC3E}">
        <p14:creationId xmlns:p14="http://schemas.microsoft.com/office/powerpoint/2010/main" val="2378164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1856"/>
            <a:ext cx="7886700" cy="27930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7891" cy="549381"/>
          </a:xfrm>
        </p:spPr>
        <p:txBody>
          <a:bodyPr wrap="square" anchor="b">
            <a:spAutoFit/>
          </a:bodyPr>
          <a:lstStyle/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227B3F-11C0-18EF-5AD0-87C047475A76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8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7EB5A-55E7-A03C-1502-73581F39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2786" y="4767263"/>
            <a:ext cx="2397900" cy="273844"/>
          </a:xfrm>
          <a:prstGeom prst="rect">
            <a:avLst/>
          </a:prstGeom>
        </p:spPr>
        <p:txBody>
          <a:bodyPr/>
          <a:lstStyle/>
          <a:p>
            <a:fld id="{8D37E324-DE14-454D-9FD6-E4120D7A00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1856"/>
            <a:ext cx="3943350" cy="27930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3944541" cy="549381"/>
          </a:xfrm>
        </p:spPr>
        <p:txBody>
          <a:bodyPr wrap="square" anchor="b">
            <a:spAutoFit/>
          </a:bodyPr>
          <a:lstStyle/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227B3F-11C0-18EF-5AD0-87C047475A76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E93DF8-9AFF-C14F-FC16-18263711B0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1922" y="-2381"/>
            <a:ext cx="4352078" cy="5145881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43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9489" y="1483927"/>
            <a:ext cx="5365531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99489" y="458228"/>
            <a:ext cx="5365531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09963" cy="5143500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7C17E-6A00-0940-2C9A-F8835CCD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394" y="4767263"/>
            <a:ext cx="235365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3191" y="1511856"/>
            <a:ext cx="3943350" cy="27930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18635"/>
            <a:ext cx="3944541" cy="549381"/>
          </a:xfrm>
        </p:spPr>
        <p:txBody>
          <a:bodyPr wrap="square" anchor="b">
            <a:spAutoFit/>
          </a:bodyPr>
          <a:lstStyle/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227B3F-11C0-18EF-5AD0-87C047475A76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E93DF8-9AFF-C14F-FC16-18263711B0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90" y="-2381"/>
            <a:ext cx="4352078" cy="5145881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04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- corner deta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7891" cy="549381"/>
          </a:xfrm>
        </p:spPr>
        <p:txBody>
          <a:bodyPr wrap="square" anchor="b">
            <a:spAutoFit/>
          </a:bodyPr>
          <a:lstStyle/>
          <a:p>
            <a:r>
              <a:rPr lang="en-US"/>
              <a:t>Title.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341447-E8D0-1B03-92E2-608371448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1856"/>
            <a:ext cx="7886700" cy="27930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5DA73-BEDE-E58F-34B6-5C501CEFB926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6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- photo waterm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7891" cy="549381"/>
          </a:xfrm>
        </p:spPr>
        <p:txBody>
          <a:bodyPr wrap="square" anchor="b">
            <a:spAutoFit/>
          </a:bodyPr>
          <a:lstStyle/>
          <a:p>
            <a:r>
              <a:rPr lang="en-US"/>
              <a:t>Title.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3FA21B1-D790-2FDB-A125-BFE62C01E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1856"/>
            <a:ext cx="7886700" cy="27930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E3FA93-0B68-284D-2A78-9B8263FE16A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653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C24F-F2F0-74E5-AAF7-8BB278948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459" y="1485900"/>
            <a:ext cx="7889082" cy="3258461"/>
          </a:xfrm>
        </p:spPr>
        <p:txBody>
          <a:bodyPr/>
          <a:lstStyle/>
          <a:p>
            <a:pPr lvl="0"/>
            <a:r>
              <a:rPr lang="en-US"/>
              <a:t>Add a graph, chart, image or other media by clicking below.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7C408D-5CB7-99CD-A396-C916AD36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wrap="square" anchor="b">
            <a:spAutoFit/>
          </a:bodyPr>
          <a:lstStyle>
            <a:lvl1pPr>
              <a:defRPr/>
            </a:lvl1pPr>
          </a:lstStyle>
          <a:p>
            <a:r>
              <a:rPr lang="en-US"/>
              <a:t>Title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831DC7-B228-310B-B24B-1647E6C71D04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317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E016-79BB-CC10-3F44-03F9AC0A0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905750" cy="549381"/>
          </a:xfrm>
        </p:spPr>
        <p:txBody>
          <a:bodyPr anchor="b">
            <a:spAutoFit/>
          </a:bodyPr>
          <a:lstStyle/>
          <a:p>
            <a:r>
              <a:rPr lang="en-US"/>
              <a:t>Title.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7037-832D-1369-E19C-C6F90019C0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034" y="1495808"/>
            <a:ext cx="3887390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44E56-4438-7A52-3C69-CF9C6714CC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495808"/>
            <a:ext cx="3887391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A6FCCC-4D26-1ED1-CC6B-EA95D720A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893" y="1885950"/>
            <a:ext cx="3869531" cy="279307"/>
          </a:xfrm>
        </p:spPr>
        <p:txBody>
          <a:bodyPr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2DC94D8-CDFB-B9D2-F091-B00722146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8080" y="1885950"/>
            <a:ext cx="3869531" cy="279307"/>
          </a:xfrm>
        </p:spPr>
        <p:txBody>
          <a:bodyPr>
            <a:spAutoFit/>
          </a:bodyPr>
          <a:lstStyle/>
          <a:p>
            <a:pPr lvl="0"/>
            <a:r>
              <a:rPr lang="en-US"/>
              <a:t>Body text.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E96D09-CFFE-9D77-8D6A-A3C6EC085ACD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317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is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E016-79BB-CC10-3F44-03F9AC0A0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/>
          <a:p>
            <a:r>
              <a:rPr lang="en-US"/>
              <a:t>Title.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7037-832D-1369-E19C-C6F90019C0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60" y="1492204"/>
            <a:ext cx="3870722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44E56-4438-7A52-3C69-CF9C6714CC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492204"/>
            <a:ext cx="3887391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A6FCCC-4D26-1ED1-CC6B-EA95D720A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390" y="1897193"/>
            <a:ext cx="3861792" cy="1148007"/>
          </a:xfrm>
        </p:spPr>
        <p:txBody>
          <a:bodyPr>
            <a:sp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2DC94D8-CDFB-B9D2-F091-B00722146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8080" y="1897193"/>
            <a:ext cx="3869531" cy="1148007"/>
          </a:xfrm>
        </p:spPr>
        <p:txBody>
          <a:bodyPr>
            <a:spAutoFit/>
          </a:bodyPr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Number list</a:t>
            </a:r>
          </a:p>
          <a:p>
            <a:pPr lvl="0"/>
            <a:r>
              <a:rPr lang="en-US"/>
              <a:t>Number list</a:t>
            </a:r>
          </a:p>
          <a:p>
            <a:pPr lvl="0"/>
            <a:r>
              <a:rPr lang="en-US"/>
              <a:t>Number list</a:t>
            </a:r>
          </a:p>
          <a:p>
            <a:pPr lvl="0"/>
            <a:r>
              <a:rPr lang="en-US"/>
              <a:t>Number list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D8B9CD-3AC8-548F-D607-2A10D62F555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06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media -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8080-24C0-CA54-F2AA-AD2605A147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463040"/>
            <a:ext cx="3886200" cy="3169682"/>
          </a:xfrm>
        </p:spPr>
        <p:txBody>
          <a:bodyPr/>
          <a:lstStyle/>
          <a:p>
            <a:pPr lvl="0"/>
            <a:r>
              <a:rPr lang="en-US"/>
              <a:t>Add media by clicking below.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A293D-6209-F9D7-4901-EF3C63294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463039"/>
            <a:ext cx="3886200" cy="3169683"/>
          </a:xfrm>
        </p:spPr>
        <p:txBody>
          <a:bodyPr/>
          <a:lstStyle/>
          <a:p>
            <a:pPr lvl="0"/>
            <a:r>
              <a:rPr lang="en-US"/>
              <a:t>Add media by clicking below.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766EE4-2F9B-3839-B47C-80D288A6F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1C752C-4CFF-AA41-BDCA-B54D48FFD440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262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media -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8080-24C0-CA54-F2AA-AD2605A147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7459" y="1455421"/>
            <a:ext cx="2563844" cy="2480477"/>
          </a:xfrm>
        </p:spPr>
        <p:txBody>
          <a:bodyPr/>
          <a:lstStyle/>
          <a:p>
            <a:pPr lvl="0"/>
            <a:r>
              <a:rPr lang="en-US"/>
              <a:t>Add media by clicking below.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766EE4-2F9B-3839-B47C-80D288A6F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A4B27D-4D46-A976-C16C-667C24D97AA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90078" y="1455421"/>
            <a:ext cx="2563844" cy="2480477"/>
          </a:xfrm>
        </p:spPr>
        <p:txBody>
          <a:bodyPr/>
          <a:lstStyle/>
          <a:p>
            <a:pPr lvl="0"/>
            <a:r>
              <a:rPr lang="en-US"/>
              <a:t>Add media by clicking below.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058EFC-DCC7-CBA1-7CF0-E15799873BB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55664" y="1455421"/>
            <a:ext cx="2563844" cy="2480477"/>
          </a:xfrm>
        </p:spPr>
        <p:txBody>
          <a:bodyPr/>
          <a:lstStyle/>
          <a:p>
            <a:pPr lvl="0"/>
            <a:r>
              <a:rPr lang="en-US"/>
              <a:t>Add media by clicking below.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B7B92A-077E-95BA-C37F-E75CC79AEF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460" y="4005574"/>
            <a:ext cx="2582465" cy="346472"/>
          </a:xfrm>
        </p:spPr>
        <p:txBody>
          <a:bodyPr/>
          <a:lstStyle>
            <a:lvl5pPr algn="l" rtl="1">
              <a:defRPr/>
            </a:lvl5pPr>
          </a:lstStyle>
          <a:p>
            <a:pPr lvl="4"/>
            <a:r>
              <a:rPr lang="en-US"/>
              <a:t>Caption goes here.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41E9607-51EF-F7EF-CC05-B1089326D8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0079" y="4015099"/>
            <a:ext cx="2582465" cy="346472"/>
          </a:xfrm>
        </p:spPr>
        <p:txBody>
          <a:bodyPr/>
          <a:lstStyle>
            <a:lvl5pPr algn="l" rtl="1">
              <a:defRPr/>
            </a:lvl5pPr>
          </a:lstStyle>
          <a:p>
            <a:pPr lvl="4"/>
            <a:r>
              <a:rPr lang="en-US"/>
              <a:t>Caption goes here.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E749D12-50F3-EFAD-36CF-71026EC9A8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697" y="4009923"/>
            <a:ext cx="2582465" cy="346472"/>
          </a:xfrm>
        </p:spPr>
        <p:txBody>
          <a:bodyPr/>
          <a:lstStyle>
            <a:lvl5pPr algn="l" rtl="1">
              <a:defRPr/>
            </a:lvl5pPr>
          </a:lstStyle>
          <a:p>
            <a:pPr lvl="4"/>
            <a:r>
              <a:rPr lang="en-US"/>
              <a:t>Caption goes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F5B5A4-5846-E762-6E6C-BB51D6D9E407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025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4E7357-6072-6AA6-027F-6238856C0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/>
          <a:p>
            <a:r>
              <a:rPr lang="en-US"/>
              <a:t>Title.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C0AE02-D140-2743-E89D-743706CD61B7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96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41C92D-E94C-3F40-E135-A32C86A27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1990471"/>
            <a:ext cx="8479212" cy="715581"/>
          </a:xfrm>
        </p:spPr>
        <p:txBody>
          <a:bodyPr wrap="square" anchor="b">
            <a:spAutoFit/>
          </a:bodyPr>
          <a:lstStyle>
            <a:lvl1pPr algn="ctr">
              <a:defRPr sz="4500"/>
            </a:lvl1pPr>
          </a:lstStyle>
          <a:p>
            <a:r>
              <a:rPr lang="en-US"/>
              <a:t>Phrase or callout.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C691B8-CFCB-593A-5B82-D553809E3D7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D2367F0-2679-3C60-2720-628E0703B0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701" y="271095"/>
            <a:ext cx="485353" cy="5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9489" y="1483927"/>
            <a:ext cx="5365531" cy="2902927"/>
          </a:xfrm>
        </p:spPr>
        <p:txBody>
          <a:bodyPr/>
          <a:lstStyle>
            <a:lvl1pPr>
              <a:defRPr>
                <a:solidFill>
                  <a:srgbClr val="002E6D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E6D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2E6D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E6D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2E6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99489" y="458228"/>
            <a:ext cx="5365531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4726" cy="2648607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7636" y="2722179"/>
            <a:ext cx="3654726" cy="2421321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 - dark"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41D03-A612-B361-00DA-44DC80765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600000">
            <a:off x="6278818" y="-286629"/>
            <a:ext cx="2791868" cy="5690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243F9-AEA5-F105-CC48-918D20841D9B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0B034C3-F8B3-17A0-C8E5-CCE3963A1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394" y="2103325"/>
            <a:ext cx="8479212" cy="715581"/>
          </a:xfrm>
        </p:spPr>
        <p:txBody>
          <a:bodyPr wrap="square" anchor="b">
            <a:spAutoFit/>
          </a:bodyPr>
          <a:lstStyle>
            <a:lvl1pPr algn="l">
              <a:defRPr sz="4500"/>
            </a:lvl1pPr>
          </a:lstStyle>
          <a:p>
            <a:r>
              <a:rPr lang="en-US"/>
              <a:t>Phrase or callout.</a:t>
            </a:r>
          </a:p>
        </p:txBody>
      </p:sp>
    </p:spTree>
    <p:extLst>
      <p:ext uri="{BB962C8B-B14F-4D97-AF65-F5344CB8AC3E}">
        <p14:creationId xmlns:p14="http://schemas.microsoft.com/office/powerpoint/2010/main" val="332314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41C92D-E94C-3F40-E135-A32C86A27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9" y="2016514"/>
            <a:ext cx="9083228" cy="715581"/>
          </a:xfrm>
        </p:spPr>
        <p:txBody>
          <a:bodyPr wrap="square" anchor="b">
            <a:spAutoFit/>
          </a:bodyPr>
          <a:lstStyle>
            <a:lvl1pPr algn="ctr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Phrase or callout.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C691B8-CFCB-593A-5B82-D553809E3D7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427CC-86F6-8C92-3613-4E1DCA14C4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576" y="2825669"/>
            <a:ext cx="1163535" cy="23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1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247845E-0082-2560-60C9-F6040245CA8B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Media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0BFC49-2FD4-A8D7-E9E8-C4AA89FF8E9E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13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8251A12-6279-8E33-D3A2-D9404145D3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9893" y="2571750"/>
            <a:ext cx="5044107" cy="257175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Image 3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39403A7-881B-EFDB-2077-30013CC83C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9892" y="0"/>
            <a:ext cx="5044107" cy="257175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Image 2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19210E-CC17-C687-F543-574BC0BC52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099892" cy="514350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Image 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99360B-7857-067C-7954-D98CA1619158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659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39403A7-881B-EFDB-2077-30013CC83C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3121" y="14288"/>
            <a:ext cx="3230879" cy="514350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Image 2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19210E-CC17-C687-F543-574BC0BC52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3861" y="411480"/>
            <a:ext cx="5097779" cy="4090466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Image 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7C6BA-C8B5-8A0E-2E6C-B2F8F7E374A3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048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DD68-3BB4-373C-2868-ACF99F2252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0879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Place graph or chart here.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20243-58B6-C078-C0D1-23D0380E749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4810626"/>
            <a:ext cx="8229590" cy="17766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Attribution if needed.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951B3A-2F39-9455-3C9A-0ED9A4202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82840"/>
            <a:ext cx="8229600" cy="549381"/>
          </a:xfrm>
        </p:spPr>
        <p:txBody>
          <a:bodyPr anchor="b">
            <a:spAutoFit/>
          </a:bodyPr>
          <a:lstStyle>
            <a:lvl1pPr algn="ctr">
              <a:defRPr/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78A3AE-BEFF-43CA-AA94-D4DA4361A567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180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9476"/>
            <a:ext cx="7887891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3937A-8E75-37B9-DCD9-1023968A374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926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7EB5A-55E7-A03C-1502-73581F39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2786" y="4767263"/>
            <a:ext cx="2397900" cy="273844"/>
          </a:xfrm>
          <a:prstGeom prst="rect">
            <a:avLst/>
          </a:prstGeom>
        </p:spPr>
        <p:txBody>
          <a:bodyPr/>
          <a:lstStyle/>
          <a:p>
            <a:fld id="{8D37E324-DE14-454D-9FD6-E4120D7A00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9476"/>
            <a:ext cx="3943945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60" y="718635"/>
            <a:ext cx="3944540" cy="549381"/>
          </a:xfrm>
        </p:spPr>
        <p:txBody>
          <a:bodyPr wrap="square"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3937A-8E75-37B9-DCD9-1023968A374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5910165-822B-A382-A53A-4738736F3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1922" y="-2381"/>
            <a:ext cx="4352078" cy="5145881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5086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7C17E-6A00-0940-2C9A-F8835CCD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394" y="4767263"/>
            <a:ext cx="235365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D5A23-418F-0300-A792-00F1CD073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3191" y="1519476"/>
            <a:ext cx="3943945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718635"/>
            <a:ext cx="3944540" cy="549381"/>
          </a:xfrm>
        </p:spPr>
        <p:txBody>
          <a:bodyPr wrap="square"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3937A-8E75-37B9-DCD9-1023968A374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5910165-822B-A382-A53A-4738736F3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2" y="-2381"/>
            <a:ext cx="4352078" cy="5145881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1943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- dark photo waterm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50E63DF-B336-A594-7DD5-ECF3D3366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9476"/>
            <a:ext cx="7887891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A1826D-5BBA-F1DA-DC70-38D4D62DF4F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9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7655" y="458228"/>
            <a:ext cx="9007365" cy="824034"/>
          </a:xfrm>
        </p:spPr>
        <p:txBody>
          <a:bodyPr>
            <a:normAutofit/>
          </a:bodyPr>
          <a:lstStyle>
            <a:lvl1pPr>
              <a:lnSpc>
                <a:spcPts val="4300"/>
              </a:lnSpc>
              <a:defRPr sz="41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- dark corner deta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BA1BBA-E818-640D-487E-2A0805B0B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12D15F7-9317-8295-B688-FC7E539360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9476"/>
            <a:ext cx="7887891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8B695-44AF-01DB-BA4B-6AB46B4A6AFF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40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- with subhead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E016-79BB-CC10-3F44-03F9AC0A0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9082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7037-832D-1369-E19C-C6F90019C0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60" y="1503447"/>
            <a:ext cx="3870722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44E56-4438-7A52-3C69-CF9C6714CC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503447"/>
            <a:ext cx="3887391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A6FCCC-4D26-1ED1-CC6B-EA95D720A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390" y="1885950"/>
            <a:ext cx="3861792" cy="27930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2DC94D8-CDFB-B9D2-F091-B00722146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8080" y="1885950"/>
            <a:ext cx="3869531" cy="279307"/>
          </a:xfrm>
        </p:spPr>
        <p:txBody>
          <a:bodyPr>
            <a:spAutoFit/>
          </a:bodyPr>
          <a:lstStyle>
            <a:lvl1pPr marL="0" indent="0">
              <a:buFont typeface="+mj-lt"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D35EF5-15CC-2D54-90F0-6D4E615BA55F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536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text  and medi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227B3FF-1466-C08C-03A3-C3885AF5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7891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CE6D698-5C85-FFD3-B2D9-D4F72F0103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67417" y="1519476"/>
            <a:ext cx="3747934" cy="293274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Media.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518C554-FD34-1341-E122-5502B7AA0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19476"/>
            <a:ext cx="4027170" cy="279307"/>
          </a:xfrm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text.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5E6EF3-0A75-3022-D000-59B8C5A7352E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163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247845E-0082-2560-60C9-F6040245CA8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85900" y="1543050"/>
            <a:ext cx="6172200" cy="27432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E7F02-9AE6-A2DD-8FF7-278AAF877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718635"/>
            <a:ext cx="7887891" cy="549381"/>
          </a:xfrm>
        </p:spPr>
        <p:txBody>
          <a:bodyPr anchor="b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BC24C3-423A-39A3-BBA3-5285FE2A96C7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765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ightonUniv_White.png">
            <a:extLst>
              <a:ext uri="{FF2B5EF4-FFF2-40B4-BE49-F238E27FC236}">
                <a16:creationId xmlns:a16="http://schemas.microsoft.com/office/drawing/2014/main" id="{0C51A00C-2E35-395D-5145-3F2BB875D3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866" y="1236255"/>
            <a:ext cx="1680266" cy="62207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5ABC1EF-72BD-15ED-85D0-231A34C088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189025"/>
            <a:ext cx="7887891" cy="527324"/>
          </a:xfrm>
        </p:spPr>
        <p:txBody>
          <a:bodyPr wrap="square">
            <a:spAutoFit/>
          </a:bodyPr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phone number, email address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9A4B27-B83B-552C-076B-BDF07CAD4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59" y="2509634"/>
            <a:ext cx="7889082" cy="549381"/>
          </a:xfrm>
        </p:spPr>
        <p:txBody>
          <a:bodyPr anchor="b">
            <a:spAutoFit/>
          </a:bodyPr>
          <a:lstStyle>
            <a:lvl1pPr algn="ctr"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80154E-C14A-504C-CDC5-B7D5454DEB6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061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building, tower&#10;&#10;Description automatically generated">
            <a:extLst>
              <a:ext uri="{FF2B5EF4-FFF2-40B4-BE49-F238E27FC236}">
                <a16:creationId xmlns:a16="http://schemas.microsoft.com/office/drawing/2014/main" id="{ABC4F3B6-A7BD-7058-6FC5-47FABF7E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81"/>
            <a:ext cx="9144000" cy="5145881"/>
          </a:xfrm>
          <a:prstGeom prst="rect">
            <a:avLst/>
          </a:prstGeom>
        </p:spPr>
      </p:pic>
      <p:pic>
        <p:nvPicPr>
          <p:cNvPr id="7" name="Picture 6" descr="CreightonUniv_White.png">
            <a:extLst>
              <a:ext uri="{FF2B5EF4-FFF2-40B4-BE49-F238E27FC236}">
                <a16:creationId xmlns:a16="http://schemas.microsoft.com/office/drawing/2014/main" id="{D2D9EC30-9D13-2E94-974C-96FD0E72FC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497" y="2148325"/>
            <a:ext cx="1661006" cy="614939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6CF1B96-159B-DAD8-3E1E-03B08BB14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999791"/>
            <a:ext cx="7887891" cy="568874"/>
          </a:xfrm>
        </p:spPr>
        <p:txBody>
          <a:bodyPr wrap="square">
            <a:spAutoFit/>
          </a:bodyPr>
          <a:lstStyle>
            <a:lvl1pPr algn="ctr"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Name, phone number, email address</a:t>
            </a:r>
          </a:p>
          <a:p>
            <a:pPr lvl="0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F7327-5BBC-BD00-B4BF-5094B2152191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6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7FB9CD4E-79B8-4069-3D89-C7E9F00FE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7"/>
          <a:stretch/>
        </p:blipFill>
        <p:spPr>
          <a:xfrm>
            <a:off x="-131160" y="-2381"/>
            <a:ext cx="9275160" cy="5230586"/>
          </a:xfrm>
          <a:prstGeom prst="rect">
            <a:avLst/>
          </a:prstGeom>
        </p:spPr>
      </p:pic>
      <p:pic>
        <p:nvPicPr>
          <p:cNvPr id="7" name="Picture 6" descr="CreightonUniv_White.png">
            <a:extLst>
              <a:ext uri="{FF2B5EF4-FFF2-40B4-BE49-F238E27FC236}">
                <a16:creationId xmlns:a16="http://schemas.microsoft.com/office/drawing/2014/main" id="{DD3D608B-DCA8-6B7D-904B-7400062314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364" y="2508014"/>
            <a:ext cx="1706768" cy="6318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33C4BF-4253-AA75-3AA6-A39C796D4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207" y="4103513"/>
            <a:ext cx="7887891" cy="527324"/>
          </a:xfrm>
        </p:spPr>
        <p:txBody>
          <a:bodyPr wrap="square">
            <a:sp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Name, phone number, email address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109B4-7529-C442-8251-CB0002812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207" y="3415341"/>
            <a:ext cx="7889082" cy="466281"/>
          </a:xfrm>
        </p:spPr>
        <p:txBody>
          <a:bodyPr anchor="b">
            <a:spAutoFit/>
          </a:bodyPr>
          <a:lstStyle>
            <a:lvl1pPr algn="ctr">
              <a:defRPr sz="2700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B739-E4B9-A3A8-0876-40752FBF4B00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7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B9CD4E-79B8-4069-3D89-C7E9F00FE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381"/>
            <a:ext cx="9143998" cy="5160169"/>
          </a:xfrm>
          <a:prstGeom prst="rect">
            <a:avLst/>
          </a:prstGeom>
        </p:spPr>
      </p:pic>
      <p:pic>
        <p:nvPicPr>
          <p:cNvPr id="7" name="Picture 6" descr="CreightonUniv_White.png">
            <a:extLst>
              <a:ext uri="{FF2B5EF4-FFF2-40B4-BE49-F238E27FC236}">
                <a16:creationId xmlns:a16="http://schemas.microsoft.com/office/drawing/2014/main" id="{DD3D608B-DCA8-6B7D-904B-7400062314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7" y="4203989"/>
            <a:ext cx="1706768" cy="6318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33C4BF-4253-AA75-3AA6-A39C796D4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707" y="4586956"/>
            <a:ext cx="7887891" cy="527324"/>
          </a:xfrm>
        </p:spPr>
        <p:txBody>
          <a:bodyPr wrap="square">
            <a:spAutoFit/>
          </a:bodyPr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Name, phone number, email address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109B4-7529-C442-8251-CB0002812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7187" y="737196"/>
            <a:ext cx="2662391" cy="611706"/>
          </a:xfrm>
        </p:spPr>
        <p:txBody>
          <a:bodyPr wrap="square" anchor="b">
            <a:spAutoFit/>
          </a:bodyPr>
          <a:lstStyle>
            <a:lvl1pPr algn="ctr">
              <a:defRPr sz="3750" i="1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B739-E4B9-A3A8-0876-40752FBF4B00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39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992C-453B-63E9-A603-7E28C13FC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1D177-CC1F-ECC1-795F-4A180D1FA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C7CF-D8E4-DEAF-D995-D534961B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2B6E-BF64-D135-6B4F-6EA92027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07E8-C899-6365-44D9-133E2E93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8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BF61-33FA-8A5D-54C2-BE38F6B0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B6CC7-985A-D09F-10DA-0EEB0E458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DDB0-DF01-140D-CAF6-9BD7F65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940E-FDCD-9059-AB3B-AD6A6CE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3F93F-1C2A-FAF1-99FD-A1124EF5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Blue 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3D74E5-E84E-054C-B71E-49DBC693543D}"/>
              </a:ext>
            </a:extLst>
          </p:cNvPr>
          <p:cNvSpPr/>
          <p:nvPr userDrawn="1"/>
        </p:nvSpPr>
        <p:spPr>
          <a:xfrm>
            <a:off x="0" y="0"/>
            <a:ext cx="1755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19866" y="324059"/>
            <a:ext cx="6283569" cy="857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19865" y="1318231"/>
            <a:ext cx="6283570" cy="339447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accent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accent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accent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accent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755900" y="0"/>
            <a:ext cx="79058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 descr="CreightonUniv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4" y="4498859"/>
            <a:ext cx="1155222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1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937-0743-CA13-954B-7A8BFD14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088AB-010E-F412-0B4B-41A053FE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3A60A-A009-C2D4-0BB4-B9A1C9AF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02E58-BD96-BDDA-FA79-89D4BD0E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EEEB-817B-5655-01F2-F5DF95CF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00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B372-5CA5-99CD-902E-74A185F3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57062-B395-3B64-EBAA-2014FBD94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1E01D-0767-746C-4B5B-9F422EBFD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2F755-0778-793E-6633-D8CC32CF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62432-E5A1-E4B0-F16D-49EA41AD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58C07-04F2-2266-F348-4FA77302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71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DC10-8FC4-6145-82A2-CECE2A22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A5C21-5AE1-CD2E-106D-A4FC2C9A0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63E4E-AB21-2329-9216-46DEB9C2B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097CF-472D-7758-F012-ACD5C77DD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4886A-151D-3726-1420-E0D7D0B80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A1ECA-6664-9EA2-6F3B-D99BA466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B19CD-5EB2-5420-1892-32B7CD8F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8D828-B389-28DC-68F4-CB3E0473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54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C7E3-784E-92AE-F5EE-42F190FA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241AD-6F43-B01E-79A3-6EEA6894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ABDB2-6883-180B-9ABC-55D31266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FD907-9D4D-0703-963C-0CD17B77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F54F9-D9CA-D998-8BED-2AF08A9D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C4383-7312-D566-076E-30035D4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3343B-4EB2-9213-7836-A361E696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2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8D30-D1B2-AB5A-106E-FCCCB3211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7B19-B81F-7443-CD57-43853D4E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70387-CD6F-092C-29E4-20364E67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501B4-3DB9-035F-B7D6-BC248C7C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BEDCA-403B-2D09-B7B1-4CD8FD91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34F09-B641-0A62-6563-BB524A7C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35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0204-D65B-E582-D64F-23CC4D71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9F2265-89AF-F015-42A5-1A23CD34F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72A35-B680-2455-C319-2950FB0BF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ED9F2-2A24-0CF7-DD8E-1BF4555C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1F740-4251-DDC6-8907-1BC4AA7C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3865F-EB07-D580-B246-A5DDB561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2DB6A-36D0-36CD-FD42-BD29EC1D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84BFB-C2D3-EB8C-D23C-3BF64320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35564-6B6B-6194-3B8E-3FD1E89B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8BB9B-CBB6-6323-A90B-097741A6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013B-D379-5B31-EDFB-36E3A0B1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DD2F9-CB28-B612-A178-AB3EAFAAA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88AF8-61E0-9ED1-0F68-E2F09BB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AB9E3-64F2-AE8B-F3C2-48429CBB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2130D-A5EB-0443-72AA-A27EAFF2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F3C3E-F826-38A4-AF06-91E42FB1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94559B-DB9E-E142-886A-B26A404CF2F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90292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CreightonUniv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24" y="4561524"/>
            <a:ext cx="1155222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93D65F-399A-D349-94C2-59FCB36A5C2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57200" y="1200150"/>
            <a:ext cx="8229600" cy="29027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95D2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CreightonUniv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24" y="4561524"/>
            <a:ext cx="1155222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F594A7-BB7C-4E43-939D-48B0C7E2D6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reightonUniv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655" y="2074416"/>
            <a:ext cx="2686690" cy="9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2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E6BF11-DE60-0142-A97B-890117F33AD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CreightonUniv_Whit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24" y="4561524"/>
            <a:ext cx="1155222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6" r:id="rId3"/>
    <p:sldLayoutId id="2147483680" r:id="rId4"/>
    <p:sldLayoutId id="2147483677" r:id="rId5"/>
    <p:sldLayoutId id="2147483664" r:id="rId6"/>
    <p:sldLayoutId id="2147483666" r:id="rId7"/>
    <p:sldLayoutId id="2147483667" r:id="rId8"/>
    <p:sldLayoutId id="2147483668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498981-F25C-7D42-A5F0-8675492BB5D3}"/>
              </a:ext>
            </a:extLst>
          </p:cNvPr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2" y="4488447"/>
            <a:ext cx="1281600" cy="4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8" r:id="rId4"/>
    <p:sldLayoutId id="2147483681" r:id="rId5"/>
    <p:sldLayoutId id="2147483679" r:id="rId6"/>
    <p:sldLayoutId id="2147483673" r:id="rId7"/>
    <p:sldLayoutId id="2147483674" r:id="rId8"/>
    <p:sldLayoutId id="2147483675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2E6D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E6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E6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E6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E6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2E6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30693-8C68-899E-236D-68CDEF49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8625"/>
            <a:ext cx="7886700" cy="92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Do not edit this slide or any below.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53884-1E0F-729F-5501-4D77BFEE1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63908"/>
            <a:ext cx="7886700" cy="2968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Editing this slide will change the entire document.</a:t>
            </a:r>
          </a:p>
          <a:p>
            <a:pPr lvl="1"/>
            <a:r>
              <a:rPr lang="en-US"/>
              <a:t>Please click the red X above, to exit this tab. </a:t>
            </a:r>
          </a:p>
          <a:p>
            <a:pPr lvl="2"/>
            <a:r>
              <a:rPr lang="en-US"/>
              <a:t>It reads “Close Master”</a:t>
            </a:r>
          </a:p>
          <a:p>
            <a:pPr lvl="3"/>
            <a:r>
              <a:rPr lang="en-US"/>
              <a:t>Then add any slides you need by selecting the drop down next to “New slide.”</a:t>
            </a:r>
          </a:p>
          <a:p>
            <a:pPr lvl="4"/>
            <a:r>
              <a:rPr lang="en-US"/>
              <a:t>Thanks.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A77FCE-DFD3-574A-B0F3-07A9E1D02C75}"/>
              </a:ext>
            </a:extLst>
          </p:cNvPr>
          <p:cNvCxnSpPr>
            <a:cxnSpLocks/>
          </p:cNvCxnSpPr>
          <p:nvPr userDrawn="1"/>
        </p:nvCxnSpPr>
        <p:spPr>
          <a:xfrm>
            <a:off x="0" y="-2381"/>
            <a:ext cx="0" cy="5160169"/>
          </a:xfrm>
          <a:prstGeom prst="line">
            <a:avLst/>
          </a:prstGeom>
          <a:ln w="1143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19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35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5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5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5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C598E-4A47-2D05-0E2A-BAD7C52C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5E96C-8923-5A4D-1F67-BF8CCEF3D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70852-8C4B-F80C-69FD-CF17BC625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3562-CDE2-83DC-1AF4-DCAF900C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CONCENTRIX CATALYST 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3BBF-B2BC-FA3B-8EB1-DC737AA0A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9395F-1285-CC43-878A-1B35498E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8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igma.com/proto/x5K9xwOHZbMYwQcCTViD4P/CU-Flows?node-id=247-16048&amp;scaling=min-zoom&amp;page-id=246%3A14334&amp;starting-point-node-id=247%3A16048&amp;show-proto-sidebar=1&amp;t=wim3ZJqMuHQiUaF1-1" TargetMode="Externa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igma.com/proto/x5K9xwOHZbMYwQcCTViD4P/CU-Flows?node-id=247-16048&amp;scaling=min-zoom&amp;page-id=246%3A14334&amp;starting-point-node-id=247%3A16048&amp;show-proto-sidebar=1&amp;t=wim3ZJqMuHQiUaF1-1" TargetMode="Externa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AC58E-156D-4E67-9087-1245E59F35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Web Phase Two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51F9-FEFC-3C47-8B9C-F8191D958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Project Update and 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6F644-1958-8E45-4819-CD941F4FC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2795859"/>
            <a:ext cx="7086599" cy="639182"/>
          </a:xfrm>
        </p:spPr>
        <p:txBody>
          <a:bodyPr>
            <a:no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Russ Pearlman</a:t>
            </a:r>
          </a:p>
          <a:p>
            <a:r>
              <a:rPr lang="en-US" dirty="0">
                <a:latin typeface="Georgia" panose="02040502050405020303" pitchFamily="18" charset="0"/>
              </a:rPr>
              <a:t>Division of Information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64E42-0EF1-F7BA-6792-774E8E47D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October, 2023</a:t>
            </a:r>
          </a:p>
        </p:txBody>
      </p:sp>
    </p:spTree>
    <p:extLst>
      <p:ext uri="{BB962C8B-B14F-4D97-AF65-F5344CB8AC3E}">
        <p14:creationId xmlns:p14="http://schemas.microsoft.com/office/powerpoint/2010/main" val="169688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Homepage (Staff)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99AEA3-91A4-1951-C14B-089CF19A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5" y="0"/>
            <a:ext cx="61559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65A291-226C-FA8B-D1EB-98536902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284" y="0"/>
            <a:ext cx="6191966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Homepage (Student)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129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Account (Student)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24D300-3D19-B9BA-ED58-AFF3FC368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69" y="0"/>
            <a:ext cx="61704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9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Search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D0F465-7CBA-CEEA-10D5-518A1A546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054" y="0"/>
            <a:ext cx="595519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A6784C-7A5D-1363-2896-EC2EB21D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1765885"/>
            <a:ext cx="4444653" cy="33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People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white"/>
                  </a:solidFill>
                  <a:latin typeface="Georgia" panose="02040502050405020303" pitchFamily="18" charset="0"/>
                </a:rPr>
                <a:t>Search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A25EA9-55F1-CBE8-3F19-3C6BFC6E5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06" y="0"/>
            <a:ext cx="62705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Derpart-ment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white"/>
                  </a:solidFill>
                  <a:latin typeface="Georgia" panose="02040502050405020303" pitchFamily="18" charset="0"/>
                </a:rPr>
                <a:t>Search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5A1DDD9-07DA-2BA4-4401-4E4B7C6C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52" y="0"/>
            <a:ext cx="62397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Depart-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ment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83B0CD-A122-2DF9-48B7-2963876B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61" y="0"/>
            <a:ext cx="62459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Depart-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ment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white"/>
                  </a:solidFill>
                  <a:latin typeface="Georgia" panose="02040502050405020303" pitchFamily="18" charset="0"/>
                </a:rPr>
                <a:t>(Sub-page)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98AEDC-911D-51EE-095A-B899140A5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008" y="0"/>
            <a:ext cx="61842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96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Creighton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dirty="0">
                  <a:solidFill>
                    <a:prstClr val="white"/>
                  </a:solidFill>
                  <a:latin typeface="Georgia" panose="02040502050405020303" pitchFamily="18" charset="0"/>
                </a:rPr>
                <a:t>Today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69C287-3A05-57B3-4FFB-BFDFC5C20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20" y="0"/>
            <a:ext cx="61619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59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81E5DC-2E01-B1C3-D97E-A2D475DF38ED}"/>
              </a:ext>
            </a:extLst>
          </p:cNvPr>
          <p:cNvSpPr txBox="1"/>
          <p:nvPr/>
        </p:nvSpPr>
        <p:spPr>
          <a:xfrm>
            <a:off x="1437860" y="2575112"/>
            <a:ext cx="3508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Montserrat" pitchFamily="2" charset="77"/>
              </a:rPr>
              <a:t>NEXT STEPS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45B6CE8-CAC2-5F90-9B2B-5CAF8849C14D}"/>
              </a:ext>
            </a:extLst>
          </p:cNvPr>
          <p:cNvSpPr txBox="1">
            <a:spLocks/>
          </p:cNvSpPr>
          <p:nvPr/>
        </p:nvSpPr>
        <p:spPr>
          <a:xfrm>
            <a:off x="332394" y="1856169"/>
            <a:ext cx="4665056" cy="71558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chemeClr val="bg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my.creighton.edu</a:t>
            </a:r>
          </a:p>
        </p:txBody>
      </p:sp>
    </p:spTree>
    <p:extLst>
      <p:ext uri="{BB962C8B-B14F-4D97-AF65-F5344CB8AC3E}">
        <p14:creationId xmlns:p14="http://schemas.microsoft.com/office/powerpoint/2010/main" val="27812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502B2216-4F1F-5017-A56A-5CF48C3936AB}"/>
              </a:ext>
            </a:extLst>
          </p:cNvPr>
          <p:cNvSpPr txBox="1">
            <a:spLocks/>
          </p:cNvSpPr>
          <p:nvPr/>
        </p:nvSpPr>
        <p:spPr>
          <a:xfrm>
            <a:off x="332394" y="1856169"/>
            <a:ext cx="4753956" cy="71558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chemeClr val="bg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my.creighton.edu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1E5DC-2E01-B1C3-D97E-A2D475DF38ED}"/>
              </a:ext>
            </a:extLst>
          </p:cNvPr>
          <p:cNvSpPr txBox="1"/>
          <p:nvPr/>
        </p:nvSpPr>
        <p:spPr>
          <a:xfrm>
            <a:off x="1437860" y="2575112"/>
            <a:ext cx="3604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3024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B73BC-A9CB-F874-FC53-91F1376CCC04}"/>
              </a:ext>
            </a:extLst>
          </p:cNvPr>
          <p:cNvSpPr txBox="1">
            <a:spLocks/>
          </p:cNvSpPr>
          <p:nvPr/>
        </p:nvSpPr>
        <p:spPr>
          <a:xfrm>
            <a:off x="227466" y="8659"/>
            <a:ext cx="8567278" cy="73174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Next Steps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2C2695A-30EB-3FAC-FDDB-E9900D306901}"/>
              </a:ext>
            </a:extLst>
          </p:cNvPr>
          <p:cNvSpPr txBox="1"/>
          <p:nvPr/>
        </p:nvSpPr>
        <p:spPr>
          <a:xfrm>
            <a:off x="227466" y="959800"/>
            <a:ext cx="8567278" cy="34882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COLLABORATION AND FEEDBACK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Engagement with various campus groups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lang="en-US" sz="1600" b="1" dirty="0">
                <a:solidFill>
                  <a:srgbClr val="E7E6E6"/>
                </a:solidFill>
                <a:latin typeface="Montserrat" pitchFamily="2" charset="77"/>
              </a:rPr>
              <a:t> </a:t>
            </a:r>
            <a:r>
              <a:rPr lang="en-US" sz="1600" dirty="0">
                <a:solidFill>
                  <a:srgbClr val="E7E6E6"/>
                </a:solidFill>
                <a:latin typeface="Montserrat" pitchFamily="2" charset="77"/>
              </a:rPr>
              <a:t>Opportunities to learn more and engage</a:t>
            </a:r>
          </a:p>
          <a:p>
            <a:pPr marL="285750" indent="-285750" defTabSz="685800">
              <a:lnSpc>
                <a:spcPct val="107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CONTENT COLLECTION (STARTING NOW THROUGH SPRING)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Utilize GatherContent.com from various campus stakeholders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lang="en-US" sz="1600" dirty="0">
                <a:solidFill>
                  <a:srgbClr val="E7E6E6"/>
                </a:solidFill>
                <a:latin typeface="Montserrat" pitchFamily="2" charset="77"/>
              </a:rPr>
              <a:t> Templates, facilitated review, and iterative enhancements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FURTHER TECHNOLOGY BUILD OUT</a:t>
            </a:r>
            <a:endParaRPr lang="en-US" sz="1600" b="1" dirty="0">
              <a:solidFill>
                <a:srgbClr val="E7E6E6"/>
              </a:solidFill>
              <a:latin typeface="Montserrat" pitchFamily="2" charset="77"/>
            </a:endParaRPr>
          </a:p>
          <a:p>
            <a:pPr marL="285750" indent="-285750" defTabSz="685800">
              <a:lnSpc>
                <a:spcPct val="107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PREPARING FOR LAUNCH (SPRING) &amp; POST-LAUNCH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E7E6E6"/>
                </a:solidFill>
                <a:latin typeface="Montserrat" pitchFamily="2" charset="77"/>
              </a:rPr>
              <a:t>Critical mass of content and capabilities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lang="en-US" sz="1600" dirty="0">
                <a:solidFill>
                  <a:srgbClr val="E7E6E6"/>
                </a:solidFill>
                <a:latin typeface="Montserrat" pitchFamily="2" charset="77"/>
              </a:rPr>
              <a:t> Ongoing content management / delegation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E7E6E6"/>
                </a:solidFill>
                <a:latin typeface="Montserrat" pitchFamily="2" charset="77"/>
              </a:rPr>
              <a:t>Enhancements (personalization, features, 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1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50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B73BC-A9CB-F874-FC53-91F1376CCC04}"/>
              </a:ext>
            </a:extLst>
          </p:cNvPr>
          <p:cNvSpPr txBox="1">
            <a:spLocks/>
          </p:cNvSpPr>
          <p:nvPr/>
        </p:nvSpPr>
        <p:spPr>
          <a:xfrm>
            <a:off x="227466" y="8659"/>
            <a:ext cx="8567278" cy="73174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User collaboration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2C2695A-30EB-3FAC-FDDB-E9900D306901}"/>
              </a:ext>
            </a:extLst>
          </p:cNvPr>
          <p:cNvSpPr txBox="1"/>
          <p:nvPr/>
        </p:nvSpPr>
        <p:spPr>
          <a:xfrm>
            <a:off x="227466" y="959800"/>
            <a:ext cx="8567278" cy="34882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INTERVIEWS 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10+ faculty interviewed 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20+ staff interviewed 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10+ students interviewed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System Font Regular"/>
              <a:buChar char="—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Both Omaha and Phoenix campuses represented</a:t>
            </a:r>
            <a:endParaRPr lang="en-US" sz="1600" b="1" dirty="0">
              <a:solidFill>
                <a:srgbClr val="E7E6E6"/>
              </a:solidFill>
              <a:latin typeface="Georgia" panose="02040502050405020303" pitchFamily="18" charset="0"/>
            </a:endParaRPr>
          </a:p>
          <a:p>
            <a:pPr marL="285750" indent="-285750" defTabSz="685800">
              <a:lnSpc>
                <a:spcPct val="107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CONTENT WORKSHOPS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HR , mission, EDI (5+ participants)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Student life (5+ participants)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Enrollment management (5+ participants)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Faculty (10+ participants)</a:t>
            </a:r>
          </a:p>
          <a:p>
            <a:pPr marL="628650" marR="0" lvl="1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eorgia" panose="02040502050405020303" pitchFamily="18" charset="0"/>
              </a:rPr>
              <a:t> Administrative assistants (8+)</a:t>
            </a:r>
          </a:p>
        </p:txBody>
      </p:sp>
    </p:spTree>
    <p:extLst>
      <p:ext uri="{BB962C8B-B14F-4D97-AF65-F5344CB8AC3E}">
        <p14:creationId xmlns:p14="http://schemas.microsoft.com/office/powerpoint/2010/main" val="52559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B73BC-A9CB-F874-FC53-91F1376CCC04}"/>
              </a:ext>
            </a:extLst>
          </p:cNvPr>
          <p:cNvSpPr txBox="1">
            <a:spLocks/>
          </p:cNvSpPr>
          <p:nvPr/>
        </p:nvSpPr>
        <p:spPr>
          <a:xfrm>
            <a:off x="227466" y="8659"/>
            <a:ext cx="8567278" cy="73174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Select Feedback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592D59-8706-5865-CA06-8728377D9AA9}"/>
              </a:ext>
            </a:extLst>
          </p:cNvPr>
          <p:cNvGrpSpPr/>
          <p:nvPr/>
        </p:nvGrpSpPr>
        <p:grpSpPr>
          <a:xfrm>
            <a:off x="914400" y="1056595"/>
            <a:ext cx="2997200" cy="2165396"/>
            <a:chOff x="5651566" y="1151118"/>
            <a:chExt cx="3657600" cy="777461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8D1E212-96FC-1072-EE0A-4A96018128E8}"/>
                </a:ext>
              </a:extLst>
            </p:cNvPr>
            <p:cNvSpPr txBox="1">
              <a:spLocks/>
            </p:cNvSpPr>
            <p:nvPr/>
          </p:nvSpPr>
          <p:spPr>
            <a:xfrm>
              <a:off x="5721640" y="1196838"/>
              <a:ext cx="3422359" cy="731741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0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C299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“I can’t find 80-percent of the content I need within a couple of clicks; the other 20-percent I have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66C299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no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C299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 idea where to find.” 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— Department Chair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F5197D-DDD3-AAED-3279-E1BB5089A730}"/>
                </a:ext>
              </a:extLst>
            </p:cNvPr>
            <p:cNvCxnSpPr>
              <a:cxnSpLocks/>
            </p:cNvCxnSpPr>
            <p:nvPr/>
          </p:nvCxnSpPr>
          <p:spPr>
            <a:xfrm>
              <a:off x="5651566" y="1151118"/>
              <a:ext cx="36576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7F1B38-D02C-37FC-F5E3-BBCBAB10492D}"/>
              </a:ext>
            </a:extLst>
          </p:cNvPr>
          <p:cNvGrpSpPr/>
          <p:nvPr/>
        </p:nvGrpSpPr>
        <p:grpSpPr>
          <a:xfrm>
            <a:off x="5041900" y="3042156"/>
            <a:ext cx="2939143" cy="2005739"/>
            <a:chOff x="5486400" y="1151118"/>
            <a:chExt cx="3657600" cy="78312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4F302F7-F8F0-3089-B7A5-28C4F0C948E7}"/>
                </a:ext>
              </a:extLst>
            </p:cNvPr>
            <p:cNvSpPr txBox="1">
              <a:spLocks/>
            </p:cNvSpPr>
            <p:nvPr/>
          </p:nvSpPr>
          <p:spPr>
            <a:xfrm>
              <a:off x="5595257" y="1202505"/>
              <a:ext cx="3403600" cy="731741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0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C299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“It’s not just having access to all the different links we need. It’s about having it personalized and customized so it’s clear what applies to me.”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— Student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1E36F4-31A5-BA62-5242-4E7E4F15F89C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0" y="1151118"/>
              <a:ext cx="36576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9F2761-B54B-14DB-2A0F-8B4C399A1E77}"/>
              </a:ext>
            </a:extLst>
          </p:cNvPr>
          <p:cNvGrpSpPr/>
          <p:nvPr/>
        </p:nvGrpSpPr>
        <p:grpSpPr>
          <a:xfrm>
            <a:off x="4867663" y="612621"/>
            <a:ext cx="3258457" cy="1959129"/>
            <a:chOff x="5449204" y="553489"/>
            <a:chExt cx="3694795" cy="731741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47FC380-5295-E492-3FBD-EF9C8C439F16}"/>
                </a:ext>
              </a:extLst>
            </p:cNvPr>
            <p:cNvSpPr txBox="1">
              <a:spLocks/>
            </p:cNvSpPr>
            <p:nvPr/>
          </p:nvSpPr>
          <p:spPr>
            <a:xfrm>
              <a:off x="5696072" y="553489"/>
              <a:ext cx="3383253" cy="731741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0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52D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“We have our own SharePoint, so there’s a lot of duplicative efforts. There’s a lot of confusion.” 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— HR Specialist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8CB4D7B-217D-3BA5-D947-CBFE83B3FAD2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4" y="717429"/>
              <a:ext cx="3694795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143A35-972A-E75F-3754-EE1512F8B5D6}"/>
              </a:ext>
            </a:extLst>
          </p:cNvPr>
          <p:cNvGrpSpPr/>
          <p:nvPr/>
        </p:nvGrpSpPr>
        <p:grpSpPr>
          <a:xfrm>
            <a:off x="697366" y="3042156"/>
            <a:ext cx="3465690" cy="2344041"/>
            <a:chOff x="5670131" y="354234"/>
            <a:chExt cx="3317972" cy="887558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D32D0C4-80F8-A5C2-82F7-2547848EC2A0}"/>
                </a:ext>
              </a:extLst>
            </p:cNvPr>
            <p:cNvSpPr txBox="1">
              <a:spLocks/>
            </p:cNvSpPr>
            <p:nvPr/>
          </p:nvSpPr>
          <p:spPr>
            <a:xfrm>
              <a:off x="5933932" y="410279"/>
              <a:ext cx="2915698" cy="831513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0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52D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“The site doesn’t represent what we want users to see. It tends to make things difficult and doesn’t show the vibrancy of Creighton.” </a:t>
              </a:r>
            </a:p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— Department Chair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1A60CB-F092-3389-E42A-3C0002CB54DC}"/>
                </a:ext>
              </a:extLst>
            </p:cNvPr>
            <p:cNvCxnSpPr>
              <a:cxnSpLocks/>
            </p:cNvCxnSpPr>
            <p:nvPr/>
          </p:nvCxnSpPr>
          <p:spPr>
            <a:xfrm>
              <a:off x="5670131" y="354234"/>
              <a:ext cx="331797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37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B73BC-A9CB-F874-FC53-91F1376CCC04}"/>
              </a:ext>
            </a:extLst>
          </p:cNvPr>
          <p:cNvSpPr txBox="1">
            <a:spLocks/>
          </p:cNvSpPr>
          <p:nvPr/>
        </p:nvSpPr>
        <p:spPr>
          <a:xfrm>
            <a:off x="227466" y="8659"/>
            <a:ext cx="8567278" cy="73174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Common Themes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D2681-9802-0690-FA50-1B9EA28E28D1}"/>
              </a:ext>
            </a:extLst>
          </p:cNvPr>
          <p:cNvSpPr txBox="1"/>
          <p:nvPr/>
        </p:nvSpPr>
        <p:spPr>
          <a:xfrm>
            <a:off x="227466" y="850977"/>
            <a:ext cx="8916534" cy="3803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USERS CAN’T FIND WHAT THEY NEED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Various and outdated versions of the same page are still live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</a:rPr>
              <a:t>Bookmarks no longer working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Search is ineffective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CONTENT IS NOT ORGANIZED OR PERSONALIZED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Inconsistent formats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</a:rPr>
              <a:t>Unclear how content is loaded to the website or “internal” vs. “external”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Content is not tailored to my individual needs, location, etc.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IT DOESN’T FEEL LIKE CREIGHTON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No experience of a community or reflection on who we are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</a:rPr>
              <a:t>Key features such as directory of people and departments is missing</a:t>
            </a:r>
            <a:endParaRPr lang="en-US" sz="1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</a:rPr>
              <a:t>Need easy access to resources and helping navigate our complex organization</a:t>
            </a:r>
          </a:p>
        </p:txBody>
      </p:sp>
    </p:spTree>
    <p:extLst>
      <p:ext uri="{BB962C8B-B14F-4D97-AF65-F5344CB8AC3E}">
        <p14:creationId xmlns:p14="http://schemas.microsoft.com/office/powerpoint/2010/main" val="164814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502B2216-4F1F-5017-A56A-5CF48C3936AB}"/>
              </a:ext>
            </a:extLst>
          </p:cNvPr>
          <p:cNvSpPr txBox="1">
            <a:spLocks/>
          </p:cNvSpPr>
          <p:nvPr/>
        </p:nvSpPr>
        <p:spPr>
          <a:xfrm>
            <a:off x="332394" y="1856169"/>
            <a:ext cx="4665056" cy="71558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chemeClr val="bg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my.creighton.edu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1E5DC-2E01-B1C3-D97E-A2D475DF38ED}"/>
              </a:ext>
            </a:extLst>
          </p:cNvPr>
          <p:cNvSpPr txBox="1"/>
          <p:nvPr/>
        </p:nvSpPr>
        <p:spPr>
          <a:xfrm>
            <a:off x="1437860" y="2575112"/>
            <a:ext cx="3559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Montserrat" pitchFamily="2" charset="77"/>
              </a:rPr>
              <a:t>VISION AND DESIGN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B73BC-A9CB-F874-FC53-91F1376CCC04}"/>
              </a:ext>
            </a:extLst>
          </p:cNvPr>
          <p:cNvSpPr txBox="1">
            <a:spLocks/>
          </p:cNvSpPr>
          <p:nvPr/>
        </p:nvSpPr>
        <p:spPr>
          <a:xfrm>
            <a:off x="227466" y="8659"/>
            <a:ext cx="8567278" cy="73174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Overarching 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D2681-9802-0690-FA50-1B9EA28E28D1}"/>
              </a:ext>
            </a:extLst>
          </p:cNvPr>
          <p:cNvSpPr txBox="1"/>
          <p:nvPr/>
        </p:nvSpPr>
        <p:spPr>
          <a:xfrm>
            <a:off x="227466" y="850977"/>
            <a:ext cx="8916534" cy="411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WE NEED TO “START FRESH” ON OUR CONTENT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Organized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Standardized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Managed</a:t>
            </a:r>
          </a:p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WE NEED TO MAKE CONTENT MORE ACCESSIBLE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Effective searching capabilities (filters and facets)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Specific ways to search departments, people, and across resources (e.g., SharePoint)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Focus on personalized user tasks, not how we are organized</a:t>
            </a:r>
          </a:p>
          <a:p>
            <a:pPr marL="171450" marR="0" lvl="0" indent="-17145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5D1F3"/>
                </a:solidFill>
                <a:effectLst/>
                <a:uLnTx/>
                <a:uFillTx/>
                <a:latin typeface="Georgia" panose="02040502050405020303" pitchFamily="18" charset="0"/>
              </a:rPr>
              <a:t> WE NEED TO SHOWCASE CREIGHTON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Consistent experience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Access to resources, tools, and community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A user experience reflective of our brand and personality</a:t>
            </a:r>
          </a:p>
          <a:p>
            <a:pPr marL="628650" lvl="1" indent="-171450" defTabSz="685800">
              <a:lnSpc>
                <a:spcPct val="107000"/>
              </a:lnSpc>
              <a:spcAft>
                <a:spcPts val="400"/>
              </a:spcAft>
              <a:buFont typeface="Montserrat" panose="00000500000000000000" pitchFamily="2" charset="0"/>
              <a:buChar char="‒"/>
              <a:defRPr/>
            </a:pPr>
            <a:endParaRPr lang="en-US" sz="1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7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544ADD-AFB1-D8EE-3845-C81F51CA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971" y="58608"/>
            <a:ext cx="3333049" cy="4454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Hierarchy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4B5663-1CB9-DBF6-A284-B4B7D424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99" y="1543049"/>
            <a:ext cx="3212696" cy="340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52E3C-1021-84C1-2A56-6F2FA1E2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85" y="193676"/>
            <a:ext cx="3107936" cy="46112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31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BE60B-354E-8D3D-E62A-3D1AF03C22F8}"/>
              </a:ext>
            </a:extLst>
          </p:cNvPr>
          <p:cNvSpPr/>
          <p:nvPr/>
        </p:nvSpPr>
        <p:spPr>
          <a:xfrm>
            <a:off x="-41031" y="0"/>
            <a:ext cx="82296" cy="5143500"/>
          </a:xfrm>
          <a:prstGeom prst="rect">
            <a:avLst/>
          </a:prstGeom>
          <a:solidFill>
            <a:srgbClr val="1E76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96D01E-1D6A-B0E5-1E16-F848B213E5A7}"/>
              </a:ext>
            </a:extLst>
          </p:cNvPr>
          <p:cNvGrpSpPr/>
          <p:nvPr/>
        </p:nvGrpSpPr>
        <p:grpSpPr>
          <a:xfrm>
            <a:off x="-4746" y="0"/>
            <a:ext cx="1935146" cy="2685170"/>
            <a:chOff x="-41031" y="0"/>
            <a:chExt cx="1935146" cy="268517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E5BAD79-76CD-1B85-00F3-6465FF756FD0}"/>
                </a:ext>
              </a:extLst>
            </p:cNvPr>
            <p:cNvSpPr txBox="1">
              <a:spLocks/>
            </p:cNvSpPr>
            <p:nvPr/>
          </p:nvSpPr>
          <p:spPr>
            <a:xfrm>
              <a:off x="-41031" y="373094"/>
              <a:ext cx="1809088" cy="1912906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95D1F3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Content Outline: 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  <a:ea typeface="+mj-ea"/>
                  <a:cs typeface="+mj-cs"/>
                </a:rPr>
                <a:t>Homepage (Faculty)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528622-3196-142C-0052-B0485E65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115" y="0"/>
              <a:ext cx="0" cy="2685170"/>
            </a:xfrm>
            <a:prstGeom prst="line">
              <a:avLst/>
            </a:prstGeom>
            <a:ln w="12700">
              <a:solidFill>
                <a:srgbClr val="66C299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5983C9A-C7DF-760E-FC27-C1001386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43" y="0"/>
            <a:ext cx="6198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599"/>
      </p:ext>
    </p:extLst>
  </p:cSld>
  <p:clrMapOvr>
    <a:masterClrMapping/>
  </p:clrMapOvr>
</p:sld>
</file>

<file path=ppt/theme/theme1.xml><?xml version="1.0" encoding="utf-8"?>
<a:theme xmlns:a="http://schemas.openxmlformats.org/drawingml/2006/main" name="CreightonPPT_16-9">
  <a:themeElements>
    <a:clrScheme name="Creighton Colors">
      <a:dk1>
        <a:srgbClr val="292934"/>
      </a:dk1>
      <a:lt1>
        <a:srgbClr val="FFFFFF"/>
      </a:lt1>
      <a:dk2>
        <a:srgbClr val="C4C4D1"/>
      </a:dk2>
      <a:lt2>
        <a:srgbClr val="E7E7EC"/>
      </a:lt2>
      <a:accent1>
        <a:srgbClr val="002E6D"/>
      </a:accent1>
      <a:accent2>
        <a:srgbClr val="0054FF"/>
      </a:accent2>
      <a:accent3>
        <a:srgbClr val="95D2FF"/>
      </a:accent3>
      <a:accent4>
        <a:srgbClr val="5D6466"/>
      </a:accent4>
      <a:accent5>
        <a:srgbClr val="019CFF"/>
      </a:accent5>
      <a:accent6>
        <a:srgbClr val="FFCC4F"/>
      </a:accent6>
      <a:hlink>
        <a:srgbClr val="FFA300"/>
      </a:hlink>
      <a:folHlink>
        <a:srgbClr val="F3EACC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471FA0F-5CC5-D64E-8D4F-BEB4989FD465}" vid="{42E3EBB6-D7E9-C449-82F7-6AAF7C6CBFFD}"/>
    </a:ext>
  </a:extLst>
</a:theme>
</file>

<file path=ppt/theme/theme2.xml><?xml version="1.0" encoding="utf-8"?>
<a:theme xmlns:a="http://schemas.openxmlformats.org/drawingml/2006/main" name="1_Dark Blue Facets">
  <a:themeElements>
    <a:clrScheme name="Creighton Colors">
      <a:dk1>
        <a:srgbClr val="292934"/>
      </a:dk1>
      <a:lt1>
        <a:srgbClr val="FFFFFF"/>
      </a:lt1>
      <a:dk2>
        <a:srgbClr val="C4C4D1"/>
      </a:dk2>
      <a:lt2>
        <a:srgbClr val="E7E7EC"/>
      </a:lt2>
      <a:accent1>
        <a:srgbClr val="002E6D"/>
      </a:accent1>
      <a:accent2>
        <a:srgbClr val="0054FF"/>
      </a:accent2>
      <a:accent3>
        <a:srgbClr val="95D2FF"/>
      </a:accent3>
      <a:accent4>
        <a:srgbClr val="5D6466"/>
      </a:accent4>
      <a:accent5>
        <a:srgbClr val="019CFF"/>
      </a:accent5>
      <a:accent6>
        <a:srgbClr val="FFCC4F"/>
      </a:accent6>
      <a:hlink>
        <a:srgbClr val="FFA300"/>
      </a:hlink>
      <a:folHlink>
        <a:srgbClr val="F3EACC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471FA0F-5CC5-D64E-8D4F-BEB4989FD465}" vid="{3E5907FA-D406-CA40-9D8E-36771B25C960}"/>
    </a:ext>
  </a:extLst>
</a:theme>
</file>

<file path=ppt/theme/theme3.xml><?xml version="1.0" encoding="utf-8"?>
<a:theme xmlns:a="http://schemas.openxmlformats.org/drawingml/2006/main" name="Creighton Slides">
  <a:themeElements>
    <a:clrScheme name="Creighton">
      <a:dk1>
        <a:srgbClr val="001E50"/>
      </a:dk1>
      <a:lt1>
        <a:srgbClr val="FFFFFF"/>
      </a:lt1>
      <a:dk2>
        <a:srgbClr val="242852"/>
      </a:dk2>
      <a:lt2>
        <a:srgbClr val="ECEBEB"/>
      </a:lt2>
      <a:accent1>
        <a:srgbClr val="95D1F1"/>
      </a:accent1>
      <a:accent2>
        <a:srgbClr val="2076D8"/>
      </a:accent2>
      <a:accent3>
        <a:srgbClr val="D3D0CA"/>
      </a:accent3>
      <a:accent4>
        <a:srgbClr val="67C299"/>
      </a:accent4>
      <a:accent5>
        <a:srgbClr val="FFC52F"/>
      </a:accent5>
      <a:accent6>
        <a:srgbClr val="0054A6"/>
      </a:accent6>
      <a:hlink>
        <a:srgbClr val="2076D8"/>
      </a:hlink>
      <a:folHlink>
        <a:srgbClr val="67C2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ighton PowerPoint Template" id="{DCA96FC3-A04B-1A42-A814-CBBB5F707B85}" vid="{E6CCA3D6-C750-5A46-8533-00925D56211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314039DF8E5C43BF2E8EB33EEE0459" ma:contentTypeVersion="13" ma:contentTypeDescription="Create a new document." ma:contentTypeScope="" ma:versionID="1db13b91a9a5e83f8299b265ba3d2c88">
  <xsd:schema xmlns:xsd="http://www.w3.org/2001/XMLSchema" xmlns:xs="http://www.w3.org/2001/XMLSchema" xmlns:p="http://schemas.microsoft.com/office/2006/metadata/properties" xmlns:ns3="d3b89bfd-79b9-4b18-b7d1-dcf2983da39f" xmlns:ns4="508bdc4d-b7d7-415a-9fe4-299fa0fb55eb" targetNamespace="http://schemas.microsoft.com/office/2006/metadata/properties" ma:root="true" ma:fieldsID="27b553a8c8ab4e5937e994394243343c" ns3:_="" ns4:_="">
    <xsd:import namespace="d3b89bfd-79b9-4b18-b7d1-dcf2983da39f"/>
    <xsd:import namespace="508bdc4d-b7d7-415a-9fe4-299fa0fb55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89bfd-79b9-4b18-b7d1-dcf2983da3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bdc4d-b7d7-415a-9fe4-299fa0fb55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65D7C8-5EB9-4F90-A96B-70B854EF13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b89bfd-79b9-4b18-b7d1-dcf2983da39f"/>
    <ds:schemaRef ds:uri="508bdc4d-b7d7-415a-9fe4-299fa0fb5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9F49C9-643A-4489-BCE3-E20C9EE427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6AB4CC-3F14-4CB9-867A-75FFDACE4A3C}">
  <ds:schemaRefs>
    <ds:schemaRef ds:uri="http://purl.org/dc/terms/"/>
    <ds:schemaRef ds:uri="http://purl.org/dc/elements/1.1/"/>
    <ds:schemaRef ds:uri="http://schemas.openxmlformats.org/package/2006/metadata/core-properties"/>
    <ds:schemaRef ds:uri="508bdc4d-b7d7-415a-9fe4-299fa0fb55eb"/>
    <ds:schemaRef ds:uri="http://purl.org/dc/dcmitype/"/>
    <ds:schemaRef ds:uri="http://www.w3.org/XML/1998/namespace"/>
    <ds:schemaRef ds:uri="d3b89bfd-79b9-4b18-b7d1-dcf2983da39f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15962</TotalTime>
  <Words>554</Words>
  <Application>Microsoft Office PowerPoint</Application>
  <PresentationFormat>On-screen Show (16:9)</PresentationFormat>
  <Paragraphs>87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Garamond</vt:lpstr>
      <vt:lpstr>Georgia</vt:lpstr>
      <vt:lpstr>Montserrat</vt:lpstr>
      <vt:lpstr>System Font Regular</vt:lpstr>
      <vt:lpstr>Wingdings</vt:lpstr>
      <vt:lpstr>CreightonPPT_16-9</vt:lpstr>
      <vt:lpstr>1_Dark Blue Facets</vt:lpstr>
      <vt:lpstr>Creighton Slides</vt:lpstr>
      <vt:lpstr>Office Theme</vt:lpstr>
      <vt:lpstr>Web Phase Two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ITLS Town Hall</dc:title>
  <dc:creator>Schafer, Shelley R</dc:creator>
  <cp:lastModifiedBy>Pearlman, Russ</cp:lastModifiedBy>
  <cp:revision>32</cp:revision>
  <dcterms:created xsi:type="dcterms:W3CDTF">2020-07-22T18:16:05Z</dcterms:created>
  <dcterms:modified xsi:type="dcterms:W3CDTF">2023-10-05T14:46:56Z</dcterms:modified>
</cp:coreProperties>
</file>